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73" r:id="rId5"/>
    <p:sldId id="275" r:id="rId6"/>
    <p:sldId id="278" r:id="rId7"/>
    <p:sldId id="279" r:id="rId8"/>
    <p:sldId id="282" r:id="rId9"/>
    <p:sldId id="281" r:id="rId10"/>
    <p:sldId id="286" r:id="rId11"/>
    <p:sldId id="283" r:id="rId12"/>
    <p:sldId id="284" r:id="rId13"/>
    <p:sldId id="287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90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73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01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28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03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2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1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0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6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9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98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1A5EB-448E-4ED7-A6C8-C98E5E214E9F}" type="datetimeFigureOut">
              <a:rPr lang="pt-BR" smtClean="0"/>
              <a:t>11/11/2016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BE8AC-2372-45C4-B44A-3354D338E9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07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Zoologia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148064" cy="6858000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/>
              <a:t>Aves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Beija-flor, Águia, Pardal, Pomba, Avestruz, Galinha...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. Características gerais: </a:t>
            </a:r>
            <a:endParaRPr lang="pt-BR" b="1" dirty="0" smtClean="0"/>
          </a:p>
          <a:p>
            <a:pPr marL="0" indent="0">
              <a:buNone/>
            </a:pPr>
            <a:endParaRPr lang="pt-BR" b="1" dirty="0"/>
          </a:p>
          <a:p>
            <a:pPr>
              <a:buFontTx/>
              <a:buChar char="-"/>
            </a:pPr>
            <a:r>
              <a:rPr lang="pt-BR" dirty="0" smtClean="0"/>
              <a:t>Penas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Bico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Voo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 smtClean="0"/>
              <a:t>Endotermia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Ossos </a:t>
            </a:r>
            <a:r>
              <a:rPr lang="pt-BR" dirty="0" smtClean="0"/>
              <a:t>pneumáticos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- Coração </a:t>
            </a:r>
            <a:r>
              <a:rPr lang="pt-BR" dirty="0" smtClean="0"/>
              <a:t>tetra-</a:t>
            </a:r>
            <a:r>
              <a:rPr lang="pt-BR" dirty="0" err="1" smtClean="0"/>
              <a:t>cavitário</a:t>
            </a:r>
            <a:endParaRPr lang="pt-BR" dirty="0"/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122" name="Picture 2" descr="http://wallpaper.ultradownloads.com.br/55388_Papel-de-Parede-Beija-Flor--55388_160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6125"/>
            <a:ext cx="3282318" cy="2461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fundosanimais.com/1680x1050/galinha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1457273"/>
            <a:ext cx="3192945" cy="1995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otografodigital.com.br/trabalhos/full/855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35750"/>
            <a:ext cx="2943691" cy="2103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edia.escola.britannica.com.br/eb-media/24/91824-050-3721064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6296" y="4050607"/>
            <a:ext cx="1683357" cy="2531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Mammalia</a:t>
            </a:r>
            <a:endParaRPr lang="pt-BR" b="1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mamíferos, redores, morcegos, ruminantes, baleias, golfinhos, felinos, canídeos, preguiças...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</a:t>
            </a:r>
            <a:r>
              <a:rPr lang="pt-BR" b="1" dirty="0"/>
              <a:t>Novidades evolutivas e características gerais</a:t>
            </a:r>
            <a:r>
              <a:rPr lang="pt-BR" b="1" dirty="0" smtClean="0"/>
              <a:t>: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Pelos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Pele com glândulas bem desenvolvidas (mamárias, sudoríparas, sebáceas)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 smtClean="0"/>
              <a:t>Endotermia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Coração </a:t>
            </a:r>
            <a:r>
              <a:rPr lang="pt-BR" dirty="0" smtClean="0"/>
              <a:t>tetra-</a:t>
            </a:r>
            <a:r>
              <a:rPr lang="pt-BR" dirty="0" err="1" smtClean="0"/>
              <a:t>cavitário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Placenta (para </a:t>
            </a:r>
            <a:r>
              <a:rPr lang="pt-BR" dirty="0" err="1" smtClean="0"/>
              <a:t>Eutheria</a:t>
            </a:r>
            <a:r>
              <a:rPr lang="pt-BR" dirty="0" smtClean="0"/>
              <a:t>)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100" name="Picture 4" descr="http://www.mundoanimal.blog.br/wp-content/uploads/2015/09/a-inteligencia-dos-golfinhos-mundo-anim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149080"/>
            <a:ext cx="2880320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contrapauta.com.br/wp-content/uploads/2014/09/guiana-bicho-pregu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07" y="4941168"/>
            <a:ext cx="2722790" cy="1754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mdemulher.abril.com.br/sites/mdemulher/files/migracao_body/628361/furao-99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429" y="2276872"/>
            <a:ext cx="2423789" cy="12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0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iltonmedeiros.com.br/wp-content/uploads/2013/01/Ratazan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7611"/>
            <a:ext cx="4719983" cy="2654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9/97/Piglet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8" y="3284984"/>
            <a:ext cx="4512501" cy="33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4.bp.blogspot.com/-WGcM-_77UMM/UCvo9mn8PEI/AAAAAAAAAKs/b1DKr_NkSTk/s1600/urso+2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1"/>
            <a:ext cx="4052146" cy="3039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452320" y="2389743"/>
            <a:ext cx="120786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Pelos</a:t>
            </a:r>
            <a:endParaRPr lang="pt-BR" b="1" dirty="0"/>
          </a:p>
        </p:txBody>
      </p:sp>
      <p:sp>
        <p:nvSpPr>
          <p:cNvPr id="6" name="AutoShape 12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4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8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20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AutoShape 24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26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AutoShape 28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30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AutoShape 32" descr="data:image/jpeg;base64,/9j/4AAQSkZJRgABAQAAAQABAAD/2wCEAAkGBxQTEhUTExQWFRUXGRkYGBcYGBwgGBsbHhwfHRgcHhwgHCggGhslGxgZIjEhJSkrLi4uGyAzODMsNygtLisBCgoKDg0OGxAQGy0kICQ0NDQsNDQ0NCwsLzQsLCwsLCwvLCwsLCwsLCwsLCwsLCwsLCwsLCwsLCw0LCwsNCwsLP/AABEIAP0AxwMBIgACEQEDEQH/xAAcAAACAwEBAQEAAAAAAAAAAAAEBQIDBgEABwj/xAA+EAABAgUCBAQEBAUEAgIDAQABAhEAAxIhMQRBBSJRYRNxgZEGMqGxQlLB8BQjYtHhB3KC8TOSFqJDY9IV/8QAGQEAAwEBAQAAAAAAAAAAAAAAAQIDBAAF/8QALxEAAgICAgEDAgQFBQAAAAAAAAECEQMhEjFBBCJRE2EUcaHwMkKRsfEFI1KB4f/aAAwDAQACEQMRAD8A2nFZEsTlmlFVar0jJJ7XLmOKTMmKpBBJfCQLDL9GjusW2onctipV3waj7HzisaoiqlrggkOzHNrMe8ZJS+QRyNeSBCkk1BgN0Kz1u9vaJzJ6iS1gdnPnvFM1RRkAIaoHYg7+cDImuXA3cd/8eUTtrQrkWL1EwX5rAt3tkAe1+o6wuVxScq4CiCXDEgtcdW2JghfEnADEKI9M8z9LGOy+Tnf8PXHTs394R7YtnJermBwanS5zbNr3HpFp4gulJKbVG7uPKx88/eKZ3EPDYkBh03J8+32hRxLidZIl2T1Nh6fSHjGT0ikMcp9DrU8aCMvVsAb9vXEBo16iSpRKXwkGwHvvCETEouLq3Uf06RD+MJjVHGl2bIQjHofTeI/1HPUxCZxRX5z5OYQ+OTHUk5eLckhuNjtGvUT85fzMWifa6z7mM+ZveOia+8L9X4GWNGjlB/xn/wBjBsvSKzUT2eEfDlkEP7RoNPqu0RlMvGKRMaQHIHt/iKdTIT+VI9v3tDLxARAM9r/sRJzHUUxJxIpQkqKUgDtmMhrePBvlCU4yHzlmtFnxTxPxF0CyA5JG7b/b3jKGWFl1KYdD0jTCFK/Jjy5LdLo+nfD/AByRL0/MQUpZIsCTksPfO0UHiU7Vr8OUkSpeCqzgefW1oxPDtOSpMtJcKNj9CfpGwncImSJfiSJhXTzKQcEMCAC3zZ846XGPfbMc+zWcJ0kqUhKUAAE8yixU/d+vX6RV8RoCZSWSkPNlBIa//kS5fd49w7VibLRMSA6kg3z0z5nMU8cKiZCSzickv2TUf0f/ABGVSd7F80OEpCuVNIJdqk2cZHs/sY9EtHMUQwICgbFtvXO8egxdrp/v/sRg3FAP4iY1j4i3AdlJqVY9Oj+UQWhaAaDcU2Js1xv5/SJ8U1pTOnAkWmLYf8j9oBOsKlMA9vTs9rROTXIC3pDPiGkmzZUqlKVGhlGWX/FYEO+4fpCReknJDFC9ibEJABYM/wCkWzZy0uSUgWNIO/mPSFcziilkoTMVdyUhRIA3foO0Hhydrs0r00pbloM4nqAhmZSlB26PsfJh7Qpma2Y3zhL7eWO8D6qZsIGlSS9hUftGmGFLvsoscI9K/wAyc7LqUpZ72EQE0nNhE16UpPMznZ/pAU3UgGxth/vFqURrDFyvvf0iaG2zC5OvDfv3i4cRSzJEK5oKDyW6RTMmWzAKtbFRmk4hHKx0GTFZaKtNNZUCic1oI0EslTmwhKtj8jSackAQdpZhFt4RnXAED2gyRqhcuA0LNUysJJofVlN/pC7jmuCZKjuze8LtX8QpTY/Ywj4jxTxAEiyXJ+n9nhccJOStHZMsVF0xHr1WUdzSke5J/SFiU3CbEnJG0F8RnMkNYsT5A/raKtJICJdW5vfvj+/qI3dsweB98M6dKp6HLUMW6nYNvcR9B0CQlFRsGYpzi+AbMbeTx8n4coh1ixqsRm0aXgPGlqIlzCSB8tIO2xAz9c7RLPC1yIzjbNPwNIS8skgIUtI6ULAUzPgVxfqVqXqJYHPQlSvmyokJSX9DAXDJpVNn0chcM/RgCOoL32gngTnU6hYY3KBgPQnHZ1ZMZJdger/fZokLUXZVLFiCwA2yfL6xyBNTPSWdIILAuHBIFrAuTny9Hj0K1fRO2c+LpqwqYUoS3irDFNzckkWxu8ZtHxDUgpkovhS6WQPf/vtDPj7p1E5YK6vGmgF+T51MGL4FntGd1BVgkN+/aNSwW7ZtWZrpUTnylzbKmkjcIFz/AG9oqC/CBloRR1cZ7ku5MVI1AQoOwH+5miziHGkJS5dT4SNx5/rF1jjFOtAeS9vZUuaBl1KOwD/WBtVxZMtLLUE/0JyT1P8AkxKVpFTkuqYJSS1kDmI7qMWp4TKkkUoClX5lXUX7mwaM8sqS9pOXqIiSbrZ80fy0KANxb6uf0gdfDZ7/ACMX3Ic/pmNFM1agl1IZiwB6G3s/3EVr1bnqBYMG/wC/cdbRB523RL68vgzEzT6hDvLNvy8zecUJ1h6t1h/q9WUulwVEEucMzZ39Iz8/RTVqNICu4zjeKQfLXktjy8v4ixfECBEhxInJ8oVamStPzCKkv0h3BmlUPtPr6S9otm8cUNw0IpclR7Qw0XDqiAAVKJACd1HYDuYKi/AG0go8TWsskG/WHmh4UW51Gs7Pj9I+m/DfwLK0enQJqETNQs1LUQ9PRCX2G53L9gGEiaEmlSUUOyksGHfH7aNWPFq/Jnlk2fJeKSkIum7ZDv8ASFs7VVBah0Ddhf8ASGPx/wAQQqfTKSEC4CUsABuW2sD7xkkT3cYcKPqRb9IGSTToeEbVhesleIqWkfkQ/sP1f6RbqDUAjsD/AOxYfQCBJ08hZbAce3L+hgqWp5vUJpHmwAH6wnJWGtF09JQm2wt5t/doY8JBBSQ7Wdj5H3vAGq53HcAen7TGm0mhoMtVOWB7sO8dKQvAN4XMCZqlEuF1BzmygMfmD/SDtFp1GUFIXSpS1KTzAOSom/dqb9xfJhXOASErSSH8QDqOUkve9m3h5/AqQmWhKwKUpBqcgEMCQ7gWAwzO0YWtksmhpptfWA4Y/iZjSWuPMEAe8dhdJFiFEKUSCQWZVreRGWf+0cgcm/JBSaFnxVxGYrVT0SpS1BM6aCQCA9ZGYz0zQaqYpmCH7ue1hGr4uEp1moNwrxplqc85IxvA41BBDpCWdIvduj5Hp9dtDySLSc60v0Mvp+BLUeZagWNTgNvh+/peD5HDJaAHFRfJIdgH5QO7YgnXalCVJcGtI2PL5nq47QCqcAHAy4/ewifCb7ehFDJMK0Kqpl7JzYszZDf7XijV6pTNQGs7MT23I29O8VnXLuDvc97RWmfgEEB3dsbObYcwrxyqhvoP7HBKJBKlEpP4R819mwC4t/aIr4Y6Al2SLknKjfu+8d/ijcUAsWN72/bRxWos5t1Scjp5g/vZzDFFdseOFLyS0nCAVUqKqbZbYWFvLEMuICXKlBIASVD26E9IXaHihKzLT3NXRtzu3l1gbUTEzCVEkpPX6N37bdY0rLCEfah/pqyo6CXMJ5g8EyPhv8rQsm6elyAr7xzT8SXLbN3sx9DE/rq9osoMdzOAs1WB+/SNb/pnwJCtQqcu4kJCgP6lOEnuwBt1bpGC/wDkBI3/AEj6/wD6caNaNKVzUFK5qqyki9IDSwR/7KbNxFsU+T0JljSGnGVFQH51Fkjpe3q/6wDxXUIl+OpbBKUKWf8A1BA92HmYeo0NSvFWHpuBsDt5nfoGjKfG2lq0WqWbVKlofYBUxCVDyAP0jS5VbRKMekz4fxGcVqmTVBityB0CiyR7PA/BpVSr7N7lQ/wPWHnx7pfCnqSzOfs5t2xCngirhI3Lv5D+4EZcjqRpgriDEHxDfGSe5J+5gzhZJJPQH7H/ABC+vmW93UfvaHvCdPykAFyb/v8AeIlexmhlwrRlTMl6Q/6m/k5jWaRIJCVfhc+n7ECcMleGCGDlNN9w979eb6Qx0+mSVW5ShyBYsX2I+U3wReElKzPllSBddp1ESU2CVEDluXZzbdwnH9XeGsxQKUu74sHIIYWcEODY/wDLGIp1YIMkoIUipTAncAhr2FhbpFk7UsgikgpSSqlnYb4F9ifK1rS57ZDLvou/gkTEh0rTRyhSR83p+L1845EzrlSViW1amcE4CWYeZyG2cx6Ob+36EKXko4wlR1M5TsDOmhgA5ZagA9iMCFWnALPdsP1273OR5Q44wSJ84lmE+aepatTGwtYCE8xCnKSkXJYdALP3J/WKS1LQvOXSYJxOSCLkAsxNJ+a5U5Fgnu1oVrlTKAZct0jJfmO7gEAlxhthvD2bpU2JcgnBGXZvZj0NtoskIoKkpuk4AF7HqPO1uvqyyV5KLLJIzqELCgFJKgTfybvY2dw+Hg6WlgRdTEgAgi+CndjbDwaqYLBAIIdILhrhyAxbY/vFkiU81agAykBVnJUCl2Ifmu/tE3K2LKbl2J16Wpb7OXFr7BJ73AfpeOyeGJcE7GgF7KUWyLsMN39YZanSpSSoWqQTfqqxbsx83PaPHVpCvlwA/R2BcjALsXb+8COtHc5V2KtBwokhI5XNeNk5S+WKwLf0jvHE6JIlGWkgFAF8EpqTe4zUA5AbmIvGhYhdYJpoa21ZIBH/ACV9IDlITLrcF1Eslr0hqne+xA2F2GGHLwMpy7sz83QLAUSSmyQCzglmJG+QbRz+DIQhClCtlFRydgkCzfmzgkCDwigTFBynH/2AN7MeZR9+kc0enWpdEkFVKVUqpsak2d7Bz1tc9hAirdJFVnyfJsf9PvhBKko1U1IUhP8A4kFjVMBZcw+ShSB/S+wj6amUzJG9yYSfBegVJ0cmUoh01FTfmUSo381H2h9ImAqPlmPThHjChuTb2WlEYf8A1SmIlaCaCoB2UB1IUFBvURtZ+pSkZAz6MHLx+e/9TPiz+LneHLLyUFgfzndXlsPeElkUUVhG2ZzjcxUxPiLJKiEpJJ69fQCK+Fyg4Y3pU3Xt62+seROEyWoHJWc+Rb7CDdRpvCSAHCmHNu/T/EZXK2a+NIVaTRurqHt5xuOAcPpSCoZu3VgFD7i8I9FpwU1J63HuVP7GNd/EpoTWohBISGyh7jvTnbo+YF6M+fJSpBqZRCcsWcjq18ZBZveLNFVWlAGXAVkHGW6EDJNnbMDTdOtSkrTzhIUEqSQxOOZrggAEjNk9xBOlkAMqr5SzndlOGY2sWvhzCtmJ8pHVzULWEosUzOU7KSxHovmFxYl+kTmKCSpTciGzYEOfEwcsdh9ovRLQWwpg4Nwyk3T2Z3v1bEWp0jpFylWUPgG+DsCCXTcHa8cCaerC5coK5wq/Xlqyz3a4+UjufX0CaVZC+ZQe4zbuHY3cE++HaPQ1JiJlPHpbz5yQXJmzCzsSHJI+sALUHQ6ikXfoG6vj5hDXjUxtROScGbMcnYOSW9M+YzCHUXTyk0ncnr32DdzHSZN9lyNKVD53cEBQUCC4u9+VQbFx0aAPDVKLVAoskDd7PUepL3Dj9PSJSkGyQFhiQBdgXOw6dzm1ohq0lKvEThTb2DH8o3tgeYiTewk5MhPhkFQpJYKGQMhw7E2yLs8F6QnlCrsGKqnfJLgAMLtfpFfiIVLUUkgFSXIAZJANRYkMlz7G0RXJKVEknYAuSCFWuSefq9/sI7a2cGmU6S5slOQMJJa3bFtiIWy+HqSFEqCrkO5xZgrdwSrtF+g1JlJL0kkG6ikXcFiPO9+sC6ZQlkOEKqtUtV2JGcj1Y4zBT8hSDJOo8M0u6QGY7h1KI7EEgO1wGi6cskhz84Llna1Qtjs2S/aB1rChWmoJUCyXIcg5tgC+GLW2LVS9QCllL3vZwWcgJLgVOrIcWEC2gl0zTJAShRDEXBDgJN2L9LkE7nyjZaPhQllEqQhIQwIUNgzknqb+d4yJaYitSAx5HtVkEh0u+bPuI1PwrxEpWUMSSCJYOCoKKVN2BTc9o0enmotpl8WSjYy0BKGH+YjPUE0H8hJYbgpIP1L+kC8U4jL04HirBmKPqotgDYDp75eML8RcYmTwlKgqXLKvkD1q7Ka6cgt0y7205MqUd9lI15O/HPxEJss0ECXXSVluYXSWAepNVv6gTYtf5h8QaWWuYShKkDw3Afls1RpyhySQCdm3ttdQa5YcKdNd3YWYLIAJBscecd4Np5a0rpQCFJINaQxKVDIdgL7CMDk5SseM0vdZg+H6PwvCUpFQWoEAjBBbPVjg2Yixdw9060zQShjMsVS1NVUNw5AO7py7HFo0I4WhSTLSl0KYoUMeIg2DGyCX7Pbo8USNKmXMSomlkhIbKVKCSVX7k5xB32NL1EWqF2h0SjMPhmlhcKDF2a3LZrXY74cO40stSgylWSB+FBu3k4L2Hls4gxGgSQoMAsgVMcg7+TgY6DDPEjOAYfL9TblcbWsWOST0tzdEJ5rWimdopt1OVCxKSHChlLJJSACXHXaCuEyJctZSkBlgG6S5Jw9T3yBi9iHN4fxZlrZPMglL1G7LLHNxcDPQ7xdq53yqSCoJLslhkgEAt2J/6jrItsjqdO7EHmZrfiKiwDjtUW/QQXK0oJapQYHmc0vuGDC2xY3HvQZqpQLKCrvT+IE4bszjyzi8pJqpWHCTakhmNu5pe77XaO1Qtg/EtMggFKkpJb/yKISWBdJOxDZ9I9HNXlnqe4YgEeXUZj0K1HycmvglxtahqJ5OTOmBNxhy57AcqfOKNFpEn+YgOzlzuzFSkgm77DpF3HkGZqJqEhimdN5i3yqUage3KC3fePcLKgooJASby1p2/CCPcP59Gij0yfkXzgUldlFRUF1B3JL0tdkksR59oHm6qWoFBSSoF1pTsTa2yS5Fvlyx2h3oZ9QUFWAILHIpId+j9IGGkC0LNASpTEBxzMq1/wCoOGNsYgVyRwDo5dCdilRpAUCHCmAwGVZrjMT4hJDCShKjYKCrsGpYegKc5c9LnT+HGYqkKACaAWsOQWLf7vvEdTMcI+YJqUk9abAk9WpjpLwFC+ToOQ1IKlKZ0uaXSLVEfW7XzgR1ctNZBDsA8wgAKZ+VIswGw3IfYQzVLUFUumlqlC/yAWCTsAOhd3PURTrJbDxEgMnIWDULt5WfO7xzVdDoo1Oi8WUyRUllFhhmFA/qNrENk2a0By3Q4KQwYJsXSz3xZ1E3At7AONXMKiEAsHA7qLBr/T1gSbMWpHiKYtcEv8uATSHJe3p7K/mIXK40EnIKm8OgrURi12pN8KLHGbC0T0+qUV1yzSsEOQCbczi21/RukBy9ZU6bglPKWs+5B3ziPTaiSE0gqKcgU/1sDs2RAeToUI1xM6cCtQVhjUCCDhwwdJti17bxbqNOZqZiHck8qw3KUkKCTfIuxa6T2stlzafCQlYve6eVQOWy3W/UWi/hjBczmYmpk4ASmzs93JdzsIKluv6h5MIlImBCiVOQMEnmSPmUCf6SWHne9uygEy5jFiSACRzOGCr7qPLfz6RatRp8QjdQ5SPygJzne47RRI1FSbKaYGuQH3s2CrPu28FyrQzo5OnLQL0krsprEtlR/MrvufK42umpLA/MVB75tZL/AEfoO0e1cgFVa0kY8S7mi7pd7kUnDfMPUWbw9S5kz8Iq5CGLKrYC1sGlixD+6S537RSzTzZg5kFRUCXBHOlW7j8qs9A5g4pC0+Kr+Wpxym6XBBUAXwehuHOXsGvTKCmQagFIqv8AKk3q7mkPksBB0ykSikBLkpPMLEmzqANgQRyjF4bx7gHJk0KKUglRIYEtdsfoGbbvENIVJKUrU8xlFCgNmuFNY4J7+of2m0w8SZQb0AozYu7KLlySXA7xbq+RaSpyEpG7XIS4N+w9usd1tnHNLLXMlyXVdlrUoWAQwfysogNfHeIoZS02ICwAdh+d3e2Cr184Nk69kKr3A9iPlFvK0UTZSZbPdCEhCk2LdlX/ANo6crbw+mgWX1KmK5GALsSLM+3t9Y9HZSUhJS/WwN3Jq9bJ+8ejk6AW8f0x8efT+OaollB8MLO45oF00kik2DJYgXFVQx70v2HSNpx3QSAsKKUhSrk7ku7v5l4XS9JKGwbYdrH7ge0PKCs1L0k5K7MqUKTMmBhSWs+DdR9aiB/1BCUKplE2FSk22sbEbbHtSI083hclVzKqJvd4n/CyUpp8MMnDYA3/AEhUkuybwpeUZPxmUybFSklTdQ1KcXFmfsYHM5iAvlCnc0unJpCt7gZTd2OHjYfwMqonw0A3csXxktZ4o/8A8tB+ZKSTduz7CJyk7E4Gc1CgUVgUqCnBJ5ecMWIvjt07xKUVEt/tGcgpuS27Pi7t5xopPCJF0+GCDkB2+bHm/wCsXafhcmqqhIU4uHcgD9P1juVh4mQm6bn+b5ua+A3zbt3a2DmKdYtRTXKTWpCiFpH5SHUBhwFVeTkxuDwWUoupCe2cbb+ccPDNOA1CRerfPX3g0DifONfLBqUxCndKwbnBG5ZmIIHR2hlLpUpJtki2LpJP/wBb+ojYT+H6dyClDt8pOQXA7nB+seTw2TYBCEWFt+lt8Aj07NCedB4mCmaxJmJAHNU9LuzkBQBIIcK29r4sWRLIUk0lSQQ9yVVKUXNnDt9o0+v4NLEpSZEpHiJVVSPmSB+NKXNXMkdW+2e4Ho1VlM6apYS6lEtypSHUzDPT+oiG32aMfpZTXJAyEOnlP4i35gJhBYE3qB+zxHSyiKAtJSkuSpJcIL8rgZtY9G7QNxviqZSFqSEpLkhsB9h2YmKeDaGbMafOmLShQBSlJAmzLAJUotyJYBizn6wIRblv/wAKS9FPy0ab+HqSsLLuRexBDpUFDAHKnbBdtot4XpEBUxYDFdzfdPbD3d4J0OjJAFNgGLnA7k+ZglUpKRyISXLFu+T1MaVhfZP8LLq0INXMSBLADqmMlgQxCR83tSPQwMJaq1WJTtdy5Iwk7XFzn2jXytJKSzy0OzfJt08nOIYS9Dpl/wD40omfd2Jv3IHsIWWPitnfg5mO4eHNSb3AwbKswV0AITveweCJWjqAE7CVKSSSwpUSbHrn6RolaSSh+RKaASXs3Uvj6QLwzWytVLrCQQ5SXP4kkgi3a72sQYlaSFn6acNsUrJKiSA6augAAW4PkkD2MALcLBQrnUgLJVkJIBU+1nA81YjZStIhiEhKQwBG7M5F8xFfDZQNQkpXaknt5erQUyDiZnToK5aJiOVT1AKsm6aSFdLGpPnHY1ydDLUCDKDKLlxnoTe5xHookgUyH8KhRBW5fqs/qTBMrRpA/QMP0gSsUi+L7f5gbUcRUHCiLG3X/FoVyRun6mkM1lKWOWHezdt4BXrDQohO+Bnp59IWajULUFDB2Vb97NFI1K2AoUEnfsz9Xv8ATziMpGKWTkM9HrVqZ0m1/lPXEWzZhUzBzja+beYhbJUTTSrzBObl7M4sB9fOLDqQHLqNjZZYXw3uT6CBetiph5mqBu4Fmv7Y88dotQXUxtUl3BL+/SFenWAE81tybjd84Lsx7bZi1JUbO7K5QLW2fuH+gw8MmqsKbDk6pVRpINw4H+e32i1K1kEkchNLt5YLYv8AeAZOoIBBBG7BI6X62c4IBvhrx5WuKCQhexJAcE4BHluDCvJ9x0E6gAsQhzmwwxc37k/WF2q1LLUfDKUuQVEYa3WwtS93t1t08aWoPyu+GBftgNn6Qq49MUvTzACkTXBdLgWVUU5LJLEXvnrAVZGkmGNckirU6kKdYUUkF6h8wPY7GKOAca/iF6jTzaSsyw0ykCcU1CskiyyjlWQzkJLvCWTw0zqap5SkYSjKvMuzQfpNPK0//iQkKu6zdZ9TjyDDtGlYXytPR7HO41VMXcL+DZ86bXraUSkqIoqB8RsYdkfUjpG1OmkpUFrUVqGEiyf7n6QhGuW2T6QOvULJZ2841RUMaJe6TNTqOJFQYME9BiKtPIIU5UeYDezwr4chR3h5p7/NmI5PUqWkaMeHigoSO8CakKGD7wyQYW8WmUiI5ZriVgtlGk1KpyjKNyUkX3tYH1aFnwTP8KWsKYJKiWNiSHHuw+hijgeuI1SJg+WoDz6iNFxjR+HMmUB6yojDXZRHcVFTjyjNBNQUjL/qDpaC/wCLFRTTdRe5u3QD3t3xEka/lqsGTcXZ8jeyReE81JWU0qwOgwOh2yfrFE6okWWS4diQk336nzsbwynI8VsdzdVMLlKmIZzkHbL5x79o7CKQCQoBy5LpYl72Nv0O1rCPR3JsXYRrdaWVTdYNnwxttFGllFZX4rhPKx6+XZmihJoZRPYi13FtsktHlLU4oAsbpKtrMXdmt9cXirp7om232EMEkUpKnBFJxsxYY8+5j0zVVOD7hVt7P5neJmcQGJw5Iz3AfDfe0D6yTJRQqaA5IYHO2SPTtCSZyLTNqslRS5avd+Umzu+7sMiLwhJJUSsi4oL56ADa/wDiPSp6CkNhxS25FrdbW3zFhWg/8iHIG2X8mGdmOIR09jxKzqChV0skNSlgXDEg+mC7FvOCNPxAOEM9i1LsMBuruB9IguUk1Bybggi7YY07puT67xbKT4ZqLBgagHZxv264MdtP7Do6NQBM5nJADcxbFrfrFM3issrKQATT8tuazgdjYgd2itU4cw8M9HG97/pcd4ACx8glct9rOBfNlEMBneJ226Qz0gpc0EgoFL0BiAGs5ZtyN/OBuLpSUOtZJWCaQNi9L3slyfNzgRXO1BBZyLMwdtw75+Xl62xsVvEJrCom+HOzBnPptGv0uNu5M0em7sX8M0iZXIh7uSSS5P6eQ/vBsmWTtGc1XEntLStV/nBp9QqDuF8WEtISsmoZCsiNkZwviaHLemPqk9f7QBOnczCKdbxpATY9yRmMXxjiMxfKOUM7Ddixfqd4M1y0h4y47Z9R4bq8AEYh6idaPiXB9XMRhRYnBbLPbo3WNjwz4lWWpmVdQocvoXcfWM34b/izQvULyj6RIX1hR8SzhSQMmFH/AMsSeRSSleeS7dMAgXgzT6oaqmmwQrmcgqtbbv1+kSlH+SReEv5kT+HuF0UKU7s7HYm/2b6w+42pNaHAqUKQX6A42Jc43eKkMm3SAON64qCEgBhU5LsGCQ5a7OpQ2+kI2q0ZfXL/AGm/32EyFMr5SlJxvzEB8iwYm/Q4cQNq5qiqkWyKlk0nrggizX7iBk68geGn+YrNLtUkNcXcfq1ntFqipSlLFwh2KUhyLEHd2ztmzNfvseJYZp0ppAWAwAwQSS5e/Yq+8ehPqZSZks+J+EJpPmxBLhnZSh09Wj0DkkdRFMweYGSQ7sNj9fTERkzSeZgroS27NfLl/od4u06VAJuNm9GYP67xxQAPzEM7XYnu2+0VkvkggqcDMp5qTZRBFwN+lrf4ila1UKTPAUlmJZi1n8gw6va3bnjFPuAPN2O/oekS/jQlKvEwHHNunfIZTEnvfaJO2OihMhFICP8Ax4BSwNQGCQAS4Lv3N8QzVMqCvwkAXON3L+4P7cWQtKEBHLSolQfNxuX2br0baPabXqJAAckb2YC7bObG/wCyiTv8x1QaiaE01C4a7/id9t3Ix183tnTqksnJuAz5YgsBff0jNHi9Oq/mIrSVBDpNhc3ISbkEYI6naNLN1vhVqIFgFAgDqUta72Zv6toa+6NcPT3HlKSRRM0U8MrnepwkJBq7ONgHBfLiA+IrmpCnQEkMoJJBCeit2wzdhCziHxfrZiz4YRJCQxNKVqy/VhnftGT1uiK1rUvULLklRpAUo5NyzX7bRTG8K27BJYoyrlYy1vEaB4iplZqZgLKUegyb22j2g051JV4xLpLBHLSpTA0gEMSHu7jsYq0XCES1VkqXSeVcwjly4AYAWa7QHrtWksp1JMu6VXDB2JxYubRTLm2ta/UZepTfGrX9BpxrhhQEKUmxawwlhfFz7NGanTUKqDywFBTAnmCybEXz77xb8Q8emTZISVE5KlOSC1gCzbjyx1jIJUo3Hv8AWC4Y2+URoYY/xJ0PFVIQxLuoD9YH1TkqCfnQah3S1/ZvaJfw6ky0E3UVgH1DZ9g/nAWseyw4IuD2e0UhNLSNctjOUQpLgMb8vW2B3fbf6RdI1CQCU/Mdvo0LtJqwSKmBOekGa2WQoLAuM9+hfqPr5w0rrQYDvSz1BFDstfzkbDcv+/rDb4ZPhzqkWrLFJzSmznzPsRaM/wAOnCmp+Yt9DD/gYPi1fhCQB3FZ+4D+sTlkTWy0Y09Gw1+vEtL5JNup/wCoVhS0qClHlLpYpdN1cyuqnJ8r72gRc9al10IOGKg4AuLNcXsSCAWDwZL4exKkrZbmkOBcgOAAOxuQ+LZjOoo831Xqvq+1df3Jo0K0lTFMxRP/AIzhnuQzFWUnNugcQQnTcwKhQsVcxDOT/SohQIvnpnpYWDoltV1Juz2VYWZx6knuYaiZUoJmJQSCUpAU9wo4F72J2yxGILgktGHQbJnJAZQKq+bmvvsGFrj/ANY9HZ83u/8AxsoEvak5+V/KPQXOtNWG/uJlawFBZy/Q4642drbMYhM1QUoXFzklgLZvj/vtA0mRTZJs4OBi+W/3Zi5UsKJBCaQ56te+2XLN3gtEI0WpqStylLMDYm5JuXdnqNhBc4lQFKXZRKmALODcXfdveBzMClAgMxckYO/lkfu0X6KeLbF1XBwQbAvcOPqQcQi7GRZJlVJBCWUmpw1+1+5SM9Is0+jIImAKYkgsASHL3ALg/TygLUa3nSfFADDmILMeYnuWcHe0c/jkKWVyp5SlmIWkBBU9zYliXxuejxTBDk/sXxw5BqJaU1UIS4Jcl6i97PvkEeZbmc1ahVVaEipipRDtYiwa2xyNyMHEJXF6vEGpkoeWoJE0VJlLdignma4IuQem0RXNkTyaSEBwBSsAcpcWJsoZz2Ig5vTu7iyqwzfQpVzupILByS3NszhrnfrnpEEgCsO6gaWbs7h+pD2bOY1EjhAJvMqJzRKN27u1uv3i6bwCWi6Sp7O5dyMP5fvAicPSyVtir082ZOSlkcygopKlEJfd2J6Bm9+1w5nCkLRVfq177Ne49bht4e63RFPypUairCCpT5BAF13NmvmKNJwPWTDTSEOXJWClN2Zx872dmG/aF4yvilYrxyjLj5MsrhjrCSUu5SM0izAd3Ib7dIa8F+CBMT4q1GUlTFIYEqGxD4F8m/lGt4T8FS1zAJs9RUHfwpdIz8tRJAO+ATGr1ujlLICZlJbBHKQ1rPYBtunaL4/TSXaL4YJP3mEV/pqldCZE5KiBcLYFhiwD9DgxLX/6XhHDxLpq1KCpQmIZlPYIIUxKGA7guRljoOI6SXKp8WeEgktQgkuO78pgmRq16kKQ66E8rlQqOxcNv+Y+m8asWHe40aJpR3FnwzjPwPrdPznTrKOqGUB/6kwPoNapAomJJG1rj06NH6BTq0SU+GVqASwCrl+ocZ5Tnz6Rifi2VLUEzxLSQsmtgAxBYG3MCfzA5YsXg5MFbix8eb5RiVaAUhaTyHcbHuLY9PtDbh+qDKGGCU81rP8AhOCrbucRQpK5S/5XMD8yCxSruCMH6dxBknVyVKAUBLUTdMwGm9nBAPU4Y+cedku6NM4uULgTXqvDQlFyVrKbWYgODcjY5e7NZ2LfSy10BSilRTdMxhVTflpIHyuOrX2zSnwsqU4UagGSQ6jZi4fbq0WSlAlKAGUk2A/CpiKjzVVMabdhsGRYn5Zk+nwWoob6RSR/MXyFTUEPSSWFIckpcOLEAMTsGH18wJCGSzg8zgKewCSxck28rA7xFUleKwUu4AOAHsQQQoXO5Z44hdVRIQpVRBJASoPcB02DAsHd2B3inu6MOSWN+KZLnUlJSopL1PSFFlJZrhhcHEeiySoNWFrKi9yxDP0B2L7nPcR6F5cdMhQpnBQHIEjG9h1BA+/6iC5KARSSylhmxdrHN2IY9C0DCUEfM5wAQWA65fDY+uIM02lDkkuCxY2UC/5bsLERZ2pbRNROJk8iSxtcsOYhyFWw4VduwiXEkqQAPmBCi7AXDFicnGTgEDMe1MxJDlRBCuYemWxS1XuRAOoWSPCrKglnKSagNnYuFDrfHSIyl7Wh+Ndgy1fxCghSWCpZNnekH8RsxNwLuS/aF/ENGEkackDlYluXxCalpqwkgFISOgfeHnCdSlSkzlJAIrSol6qBRYFi5BT6t5Qs+LpS5lclCVZ5LklS0EswwHLjqXF9hWGRRX2ZfFPjJE9JweevTU18yXaoulSdgtPvcdd9htJwOSkJ8RwQXKQeUkkEqLgliwGbgDG6zUrm6cpSuaVqb+YlBJCS1w+CRvSYJ0vFUqS7sAzkhmcEjIYZOehi8qkj0Y8ZbNvp9WFKSE3UogBupx6X9o2InyZTCfSpbsKwL72fAZi5w4FzHzz4Vnp8QTMpCXSf6iW97n0MN+IIlLYKKl3IrBTXUz4PM9xthrxX09STsXPNOXGIZ8TfFRRM8OqoPcJYU9t/8vm0BaT4olJCj4SqiDeoefQN6QBxHhEky0CUWXvh1WNnsx8+jQFJ4MfDqDs7MRezvbzbfYxdSV6JpxqmN0/FC/wMnuCSQMtck2gGZxGcS/iKLGoYDHqI5r5mnk0plFaltzEJZKjtSSoEkvYDIbMKFfEaHAQkFRszOSfv9YbT7Yykl0aNC16ogLLrALB2BAzvysL9CzefV8W00mUUhSlTwoYHKWuzu5TZvWwjJa/4mmELXSEWKShLgAEM6hn1UXfe0KOHTPFWgkkKC0lJOCARV7Wx18gZTzKEbA3q/BsOJ/HxIPhoSBcAHLEEFyCGLdNvIQn0vFZkxJmTSsykcvhoGW5gBUflBIOenWIyuDoQrUTVKdHyoDOQ45/Viof7Qbi5DnRaMoQiU7JTymzpAAdiXdJ5jYizMwjLL1d9EZZYrURJN1RnoZElUtFbVVAyrEOSCHDEsaXD92gpGknpWXUlwSlLhwoNUk/Ibsx+YvcPZ4Z6OeDUhSVMkEguGztazhy17C7s0MZc6WbgJDFVNsdCLlkuC/TF4hPNzS8ifXknp0LNCgKczZUp0iqoBwXYJwgKABvvhrvBYK7qNKqWBoD2dLK3ps77Wy9o7rdKEtSWFnSm7EMSwUSVcyn2wBAM6SEFQFRUH5i9RueZQAFiQOnpE7UbaFnnyN9h6JzqVLJCchtnu5vvdu42gYoK0kA0qBLKSVZBulTkkglgBj0tCs8UUskGspYkpAJuWIKf+Jen/qD5c9SpartMAZlAVk4JJGQQkhmyRkQupbIX8kkTJgSQZyUrfAQbn8SlEHPkfOPRWjQJJqJpWl3ZzLVt1JBGClxf8IjsN9OXyK57JSJSaC73Z6SXs7b3JfHQZg8XQgpU5diRu+KuhNvX1gXS6Xw00UgFQISoq+Ym5Y7ffMSlatTHkpDsp8Es4I/W27w9Otg7GEiQmasrIAKFC2NnPlt7wvkaQJVfCvlUpuZ1Ktbb5WbEMVatkLUlyWcG7kBg5LWUAdukBy7lQUQSxJPVQGagfmA/D+W/aA+qKKR6byXQwSohJYBlO5DbVAufQ3jmpLTErCSpSkhIpKXAchS72pPXoTh3i7VpWmUBLfxAqwdiRl7ZVSoljuFeq6dWUpIuqWFVAM4NSlVA4AFV7HHaIxjxex1FtCziGgk86wCUhlEpDJLClKUmp7XUXDkJPQQq4XopiilC2KZ5EsdaX5iUtci1h3jXafXBUtNSSFVmkj8xcPSQzlyKSFdekGaOgrUkGxSbk8wV+Z8+r9YKneiim1Hi2Z3RaNMrxEyyWqlqS6iUbskF9gQS3l3gibxCaoLTSpZAvStlJYMGIJqLPb+wIZ8QGmQJjBZu5pRVdwlIAcMziwbeOTOH0zUBOKa2ANLuzvVhXLkOxA2gxlJW1IH3sT6yQsSpPOSsBi6SSpyVC4uCOpa6Yc6fhZckqrrTSt8MUKAJDDcM+evac2UFKSXS2Qt2ZwQh7B0FTEHyZwBFnDpRloKpiiQXUp/mcZObOoFgCfeOTdNk23YlTw2XSmsEyleGAaSQlKiWe1nKUgvh3tmBdbwVSn8IAMVKUVCoLsmglWx/KoHL1Zu+4rWS5UEhKSpKQkhjs/W9KirNh3hZpeLh1IXLCFtsS93DD8wcGoAg5Fy5DKS6CrXQbp+HrUypqQtCkULKkcwqDNUAKkOMKBykjBgLSfDcuWCaAJyXSClRAqLsCFPT5jbeDZqUyk+KFAnmqSgOAQA4IcMEgvS24LWjkrVrCfETzVMUpKuUAJq9DTdg792Ldyv2/Jyb6RcJLKQi9glQSwYk3II3OxazlJ6g90xDUM5Up1KOxUoByL2KrORse0C6OdXMV4ac87AEMRsQSblhva2IIXqFeIkSwOZTkg5d6gLvy8zp65wIVypA3ZYrVKKeZKfEowxrJZ1MxYsFDoA8LuGzK0HZAQoFTkuCFEKD9Cd3yPKGuu04UpM0l+Yg05YpIAP5Tv67hiFeoHKXNTA1lIYsSVKdOKru28DJKjjidYutyypYtm+Lp9bl/sxjwnutaXqTzJU+XsLthwRcbjvF40ASQ5IVWxAVY92IZs9Pe0LJfiKrKpSgpNQCVWCi1mw6ejWcDZ4R450LexkdGlZIFykBNOxAKeYFnUsWuS1vWAddPmFRIQElIISdyQ6W6nmHs/W5UiapKi5pvUg7EOWBYWTcEdWMc1+rcCokKDcoA9HsQBi/6Re/aIAy9YoEMoeIeYAMWJ+Y0j8JYly9yY5Fk1BQxpCphF1FyWJcpABu1nJG+bR6DxlLabFdDPTlklKmUrLgbjFXoQHiJUSVJWCUlJFQODYhr5KgD5RXMPhvXcN2Yc3L/j9tVIWVLckpbnqcMLbW6el7wHJp0w+RqiUVS6HBdFQwCoG1Tb8oUfYQMNIpC1zJRMwuCUOkEWLAfh3dy2Gi8zhOkKUgoJS7FJxYWt5D2EKdNOMyZKBd6qyoYcMkWGWUpTDo52YmUd7GTHVZCZYpNSkB0jKUjdTDcvbp1e40yQogUlIFXKTzEJOGOTfb7iA+NapP8QF1ACWAGwargB+jPYAkve0T0yitRclBBcpV0ABNIDuMe0JLXiw7L9bJpcFVuoIYlrJTkoR5XLK2YRDRSzSopyHBtkMM2NOSS/Q7GKuIcTkgoDqdLilId7jlqJYFiHYnNrQTpkJCDRyVklN1We210lnZ98XFu7ltoNslptMSQpRIqCm3Mxub5cVCkZ2V5Q508z+UKikEgi6i17MewYBz+Y+qHU6mYgSv5lRe6jU7jlyQ52PXpFc/iA8VRFSXSAwI/EEkFFnzuwwbWjtReh27CZqFyZTEVAkoqZLMSwZgwGMd8tF+oWARLXZR50llVVEMcC1mL9XaF+jQhS0kzFTEpLlFKvFd7hr1gMDk/KcWfmmXWSFklQDhNzzXe9L8zm4/wUcqf9tga8neJSptjUES1AGvLskBD3BCDcve5fcNdqC4CpYBJDnlS5b5mAu9hYBu+BENZIQqWlZWl0slS2YlLm7s4AcgONm3eBkEyx/MBIcBSFqsFJLClVmPS/V+xatvf6g/IvlTqpakClwKwoEuD8292frZlNEtNrkiSWQEcxUCTS9NgQLMp1GyTuraIEJ8RIS6SxLsD/Lvkhgxc8rPj0LnIAEv5SzpCiLJSlyVXxyb+bYEFXFaOX3ARNAVWWKKgCGDpe4unJBT8wvy3vHtCsTRMJJqRSRU1aZlQALgioZuwwnfFZmS1LWkABCwEMXdLFkAg2awZV9wcxdIBQlRWlTL/CSp8cxBLGkEln6jpCtprY0q7D5evrQpYUm4IKT8pKWU4IuARdhg3ELTPJHipS7VAsfwgkHvcJd+3eBZs8zCJg5EpUwwUkEMQB+E29b9zBA1yFJUxCUFVCXamo2Y2DDlIyTc+ULSk97oQK1U2pICQOUkn3qb/cG+xeB0aeWJgKQyklK3GbspynozG17wHw+WDNWQ4CBcHCkhv/63exF4Lmz0E/kI5AsXBCSydnuCC72gpPi3/g4BmzagXBJUc1XsSQKSL3OPrA+m1VY7i1RLqNtrkE5z9g0T8B5xMxwQQ1P4mAwzXPKHB/DtEZepJLCVeoAKWXWXKb2bKVO97g9GgQT41f7+4GgvT1+EFrIStySlSsByAXSTfYkNlI7R6BJ+qWlH8sMHsCSEtYinL7+8eiqy0va0K1Y8FBSEkkvuRYM/1B/XrCiZzE03S4CS7C2AoMWcbl/rDXQzHJSQDyvjfYsOxivRJC1kKAYqpLWcMSPZrQ/F2hYyS7IaLUBKFKIJS9NnAVY1AAm4awPlB+hCUuoFghAYmxKiWSH2AKST5GEGtnMhwGCWAHQAq+5LxfqNSBUKXMtEouSWc5IGxdzvt0jm1yHl22U6jiPhLUVyw4YoqBL3Ln8oILXYk2FmeKdJMWpF2AdhSUsxvYDJA2zcxWOMqmKXKUhHh2SEhLNZwXG/7tBM7UrBUKiEpr5UmkEAKLW/257wsqlopx3xOpmFZSgS+dThS0kJpSCz2FwWe/awuS5qCSAEOsBpajYFPYs9WSUnqfM800gIlqIeoylLq3tYAdhc+ZgXh2pKwoFnSkkKIBU4SSDjZmH6wbonTO62cFBJUlwSHbFRG/UljgBx0YwLJomjletIBqF2ATYhNgAzve3d4t4bN8WStahbmFIYbKcu2WKh6mCuH6tKpC1JRQmVW0uqxKQ4JIAJuX5nvd4RRTdv4HVpAurQUh1u6WZamcO7kkFllw1rioBjHpM2kqqRUtSQpVSmCJZbJBBLghxkuA3VhrNA4KeVgtP4eqXB+bIZnLvEZiBKQtYuEFQI3WU3dSiDnp94dwpqx1FNb7KJKP5SjZYDunIKCACFEgHc2IOMnYrTVTV1BSqlA3QwKRZgQMOxfEc0enTXLIDJnJuNwFBmf8VibkPjoIDQoAKsSJdrqzaxswBHVoR8UrfQnYWhRUsoJIKRS9LEJ/CvFqqCCPWOcSQKWTMQEKqclR/EoqYEsCSSHuGt5RZKmOm7/Kl7n8QBy77/AH6xDifD0mZTcJMuXMA3AcGl9w6Mt+Iw6lehkr2G6rSj/wAgAKVIdaQQxUWLpZTFnU5BGBmF+kmhRCwU1JRMCaRSklQKU7PuAXfIgSbPUUM5syrZbmJD+uewhhxLTUpXMSWZmSUggXII7gsCx/zCbl14FehXqFpSxUQEOMfhSzAEJGVXVdrnPQ+UpHhEJ5eapOEjlILvdnqIf/qEvxNIomJpJApllv8AiDl73vDSZw2uVIQldBnqAKmch1kqa4yQPaFjj53a2NFSTtEpITKr2Sqlh+EXKgCGJIsA1t7wv102aCUyqCCCQwTl8MXe3Roeav4fKTSmbZqboBwp91N7xafg0LAKJxlmpDslxdrgOyett4ooTqktg9zFg1YYBQBXSgukm3KCW77Ejbo0BEBEyWtQckKNaQOdRTYkNuxY4HNG+0nwAlwTOqN3eWLuADapsBrvHlf6ZFZUVat6v/0AEbA/OxZNsbDu7fQlVpbs5rJLs+aTSBNc1KAsU5DMWck4wQO/nHo+kSv9KAM6p+3hG3TMzLdY9HLFmXVCPDI//9k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58" name="Picture 34" descr="http://2.bp.blogspot.com/-Jans5D8anQE/UR-HwSluKJI/AAAAAAAAPM0/92iwiHY4mr4/s400/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9" y="163997"/>
            <a:ext cx="2691766" cy="3429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0" y="1369549"/>
            <a:ext cx="201622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Placenta</a:t>
            </a:r>
            <a:endParaRPr lang="pt-BR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93427" y="4107571"/>
            <a:ext cx="164829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Glândulas mamárias</a:t>
            </a:r>
            <a:endParaRPr lang="pt-BR" sz="12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6075784" y="6144945"/>
            <a:ext cx="25843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Endotermia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840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5470"/>
            <a:ext cx="3899271" cy="1695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montesdevalsain.es/images/salamandra3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3107724" cy="2072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media.escola.britannica.com.br/eb-media/24/91824-050-3721064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00" y="3076468"/>
            <a:ext cx="2442468" cy="3672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fotosefotos.com/admin/foto_img/foto_big/tartaruga_marinha_c801d883ed3c1e4a7ea75c7cbbb5d342_tartaruga_marinha%20(3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56" y="4365956"/>
            <a:ext cx="3848426" cy="2164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vignette1.wikia.nocookie.net/mundo-animal/images/0/0f/1h82mb30p7e6z0tnd01r29ytm.jpg/revision/latest?cb=20140327234819&amp;path-prefix=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3" y="3103757"/>
            <a:ext cx="3136726" cy="1962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snakedreams.org/wp-content/uploads/2011/05/snake-pregnanc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6140"/>
            <a:ext cx="3683875" cy="2762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378110" y="2875717"/>
            <a:ext cx="343887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 qual grande grupo de Cordados pertence cada animal?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396670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f/f9/Pseudoplatystoma_tigrinu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25386" r="7786" b="18305"/>
          <a:stretch/>
        </p:blipFill>
        <p:spPr bwMode="auto">
          <a:xfrm flipH="1">
            <a:off x="3636072" y="1140"/>
            <a:ext cx="5499270" cy="2351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snakedreams.org/wp-content/uploads/2011/05/snake-pregna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" y="0"/>
            <a:ext cx="3995936" cy="2996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fundosanimais.com/Imagens/tartaruga-marinh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t="23156" r="13104" b="3077"/>
          <a:stretch/>
        </p:blipFill>
        <p:spPr bwMode="auto">
          <a:xfrm>
            <a:off x="24489" y="2728339"/>
            <a:ext cx="3649899" cy="2110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7-themes.com/data_images/out/59/6971742-chameleon-lizard-close-u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0445" y="2352828"/>
            <a:ext cx="3385354" cy="2115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static.ruvr.ru/056/116/1235/rapos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" y="4480809"/>
            <a:ext cx="3148608" cy="236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classconnection.s3.amazonaws.com/526/flashcards/2166526/jpg/card136760400092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48" y="2161385"/>
            <a:ext cx="1671133" cy="1671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i718.photobucket.com/albums/ww181/Kronosaurus/AscidiamediterrneaHalocynthiapapil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480" y="1898528"/>
            <a:ext cx="1657276" cy="2099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.imgur.com/pg2VUf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t="-50" r="10554" b="50"/>
          <a:stretch/>
        </p:blipFill>
        <p:spPr bwMode="auto">
          <a:xfrm>
            <a:off x="3154581" y="4480809"/>
            <a:ext cx="3505651" cy="2377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passaros.com/wp-content/uploads/2010/10/Tucanog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71" y="3878138"/>
            <a:ext cx="2871585" cy="2964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2828549" y="4096088"/>
            <a:ext cx="234457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b="1" dirty="0" err="1" smtClean="0"/>
              <a:t>Chordata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7561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-171400"/>
            <a:ext cx="8229600" cy="1143000"/>
          </a:xfrm>
        </p:spPr>
        <p:txBody>
          <a:bodyPr/>
          <a:lstStyle/>
          <a:p>
            <a:r>
              <a:rPr lang="pt-BR" dirty="0" err="1"/>
              <a:t>Chordata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720"/>
            <a:ext cx="8229600" cy="576064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Integrantes</a:t>
            </a:r>
            <a:r>
              <a:rPr lang="pt-BR" dirty="0"/>
              <a:t>: </a:t>
            </a:r>
            <a:r>
              <a:rPr lang="pt-BR" dirty="0" smtClean="0"/>
              <a:t>cordados basais (</a:t>
            </a:r>
            <a:r>
              <a:rPr lang="pt-BR" i="1" dirty="0" err="1"/>
              <a:t>A</a:t>
            </a:r>
            <a:r>
              <a:rPr lang="pt-BR" i="1" dirty="0" err="1" smtClean="0"/>
              <a:t>scidia</a:t>
            </a:r>
            <a:r>
              <a:rPr lang="pt-BR" dirty="0" smtClean="0"/>
              <a:t>, anfioxo, outros), vertebrados (“peixes”, anfíbios, “répteis”, aves e mamíferos)</a:t>
            </a:r>
          </a:p>
          <a:p>
            <a:endParaRPr lang="pt-BR" b="1" dirty="0"/>
          </a:p>
          <a:p>
            <a:r>
              <a:rPr lang="pt-BR" b="1" dirty="0" smtClean="0"/>
              <a:t>Características Específicas:</a:t>
            </a:r>
            <a:endParaRPr lang="pt-BR" b="1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Notocorda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Tubo nervoso dorsal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Fendas branquiais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95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31104"/>
            <a:ext cx="4944383" cy="5328592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Cordados basais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Anfioxos e </a:t>
            </a:r>
            <a:r>
              <a:rPr lang="pt-BR" dirty="0" err="1" smtClean="0"/>
              <a:t>Ascídias</a:t>
            </a:r>
            <a:r>
              <a:rPr lang="pt-BR" dirty="0" smtClean="0"/>
              <a:t> (</a:t>
            </a:r>
            <a:r>
              <a:rPr lang="pt-BR" dirty="0" err="1" smtClean="0"/>
              <a:t>Urocordata</a:t>
            </a:r>
            <a:r>
              <a:rPr lang="pt-BR" dirty="0" smtClean="0"/>
              <a:t> e </a:t>
            </a:r>
            <a:r>
              <a:rPr lang="pt-BR" dirty="0" err="1" smtClean="0"/>
              <a:t>Cephalocordata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Em sua maioria filtradores (fendas branquiais)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Marinhos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122" name="Picture 2" descr="http://k32.kn3.net/taringa/3/7/4/6/6/3/2/ser22008/650.jpg?53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37" y="3870694"/>
            <a:ext cx="3253452" cy="2795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718.photobucket.com/albums/ww181/Kronosaurus/AscidiamediterrneaHalocynthiapapi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8456"/>
            <a:ext cx="2648337" cy="335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equipamientocientifico.com/469/anfioxo-de-aproximadamente-6-cm-especimen-preservado-grupo-de-10-unidad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0" b="29777"/>
          <a:stretch/>
        </p:blipFill>
        <p:spPr bwMode="auto">
          <a:xfrm>
            <a:off x="1979712" y="5268662"/>
            <a:ext cx="3335750" cy="1462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7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772816" y="-55562"/>
            <a:ext cx="8229600" cy="1143000"/>
          </a:xfrm>
        </p:spPr>
        <p:txBody>
          <a:bodyPr/>
          <a:lstStyle/>
          <a:p>
            <a:r>
              <a:rPr lang="pt-BR" dirty="0" err="1" smtClean="0"/>
              <a:t>Chordata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4139952" cy="5733256"/>
          </a:xfrm>
        </p:spPr>
        <p:txBody>
          <a:bodyPr>
            <a:normAutofit lnSpcReduction="10000"/>
          </a:bodyPr>
          <a:lstStyle/>
          <a:p>
            <a:r>
              <a:rPr lang="pt-BR" b="1" dirty="0" err="1" smtClean="0"/>
              <a:t>Agnatos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Feiticeiras e Lampreias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- </a:t>
            </a:r>
            <a:r>
              <a:rPr lang="pt-BR" dirty="0" smtClean="0">
                <a:solidFill>
                  <a:srgbClr val="FF0000"/>
                </a:solidFill>
              </a:rPr>
              <a:t>Crânio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Linha lateral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Glândulas de muco</a:t>
            </a:r>
            <a:endParaRPr lang="pt-BR" dirty="0"/>
          </a:p>
        </p:txBody>
      </p:sp>
      <p:pic>
        <p:nvPicPr>
          <p:cNvPr id="3078" name="Picture 6" descr="http://www.webtudo.net/wp-content/uploads/peixe-brux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8" y="260648"/>
            <a:ext cx="4629085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msu.edu/~meckleyt/images/Parasite%20on%20Fi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40" y="3308118"/>
            <a:ext cx="3504388" cy="3348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upload.wikimedia.org/wikipedia/commons/d/d0/Boca_de_lamprea.1_-_Aquarium_Finisterra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73016"/>
            <a:ext cx="2828880" cy="2121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0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4932040" cy="685800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 smtClean="0"/>
              <a:t>Chondrichthyes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peixes cartilaginosos,  Tubarões, Arraias, Cação, Quimera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Características </a:t>
            </a:r>
            <a:r>
              <a:rPr lang="pt-BR" b="1" dirty="0"/>
              <a:t>gerais:</a:t>
            </a:r>
          </a:p>
          <a:p>
            <a:pPr marL="0" indent="0">
              <a:buNone/>
            </a:pPr>
            <a:endParaRPr lang="pt-B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dirty="0" smtClean="0"/>
              <a:t>- </a:t>
            </a:r>
            <a:r>
              <a:rPr lang="pt-BR" dirty="0" smtClean="0">
                <a:solidFill>
                  <a:srgbClr val="FF0000"/>
                </a:solidFill>
              </a:rPr>
              <a:t>Mandíbula</a:t>
            </a:r>
            <a:endParaRPr lang="pt-BR" b="1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Esqueleto das nadadeiras cartilaginoso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Escamas </a:t>
            </a:r>
            <a:r>
              <a:rPr lang="pt-BR" dirty="0" err="1"/>
              <a:t>p</a:t>
            </a:r>
            <a:r>
              <a:rPr lang="pt-BR" dirty="0" err="1" smtClean="0"/>
              <a:t>lacoides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6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4270"/>
            <a:ext cx="3643611" cy="1584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thumbs.dreamstime.com/z/arraia-lixa-28996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72816"/>
            <a:ext cx="3186688" cy="2610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wild-wonders.com/blog/wp-content/uploads/2009/09/mlu_ghostshark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86" y="4429644"/>
            <a:ext cx="3402712" cy="2275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fotosefotos.com/admin/foto_img/foto_big/cavalo_marinho_amarelo_eb973414cb62d572b5c5706fb023ab3d_crustaceo%20(47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077232"/>
            <a:ext cx="1706345" cy="127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i01.i.aliimg.com/photo/v0/120529231/Percula_Clown_Fi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62" y="5440720"/>
            <a:ext cx="1986368" cy="1326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cdnbr.olhares.com/client/files/foto/big/66/6661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97152"/>
            <a:ext cx="2463230" cy="1865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oceanario.pt/layout/img/cms/lrg_Gymnothorax_funebris.jpg?8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068960"/>
            <a:ext cx="2743200" cy="2057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482952" cy="6767613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smtClean="0"/>
              <a:t>Osteíctes (Peixes Ósseos)</a:t>
            </a:r>
          </a:p>
          <a:p>
            <a:endParaRPr lang="pt-BR" b="1" dirty="0" smtClean="0"/>
          </a:p>
          <a:p>
            <a:pPr marL="0" indent="0">
              <a:buNone/>
            </a:pPr>
            <a:r>
              <a:rPr lang="pt-BR" b="1" dirty="0" smtClean="0"/>
              <a:t>Integrantes</a:t>
            </a:r>
            <a:r>
              <a:rPr lang="pt-BR" dirty="0" smtClean="0"/>
              <a:t>: Salmão, Acará, Atum, Dourado, Peixe palhaço, Cavalo Marinho... (maioria dos peixes conhecidos)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b="1" dirty="0"/>
              <a:t>. Novidades evolutivas e características gerais: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Raios das nadadeiras com tecido ósseo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Importância econômica (peixes comerciais)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Opérculo</a:t>
            </a:r>
          </a:p>
        </p:txBody>
      </p:sp>
      <p:pic>
        <p:nvPicPr>
          <p:cNvPr id="7172" name="Picture 4" descr="http://pirapoti.com.br/wp-content/uploads/2013/12/pintado-ag%C3%AAncia-estado-g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12776"/>
            <a:ext cx="2821835" cy="2119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thumbs.dreamstime.com/z/peixes-bonitos-337257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5"/>
          <a:stretch/>
        </p:blipFill>
        <p:spPr bwMode="auto">
          <a:xfrm>
            <a:off x="6156176" y="102654"/>
            <a:ext cx="2520617" cy="1612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esapiens.org/hosted_file/ahFzfm5hdHVyYXNjb3BlLWhyZHISCxIKSG9zdGVkRmlsZRiS-24M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33" y="10308"/>
            <a:ext cx="2270071" cy="1276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062" y="404664"/>
            <a:ext cx="5199010" cy="6453336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/>
              <a:t>Anfíbios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Sapos, Rãs, Pererecas, Salamandras, </a:t>
            </a:r>
            <a:r>
              <a:rPr lang="pt-BR" dirty="0" err="1" smtClean="0"/>
              <a:t>Cecílias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. Novidades evolutivas e características gerais</a:t>
            </a:r>
            <a:r>
              <a:rPr lang="pt-BR" b="1" dirty="0" smtClean="0"/>
              <a:t>: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dirty="0" smtClean="0"/>
              <a:t>-   </a:t>
            </a:r>
            <a:r>
              <a:rPr lang="pt-BR" dirty="0" err="1" smtClean="0">
                <a:solidFill>
                  <a:srgbClr val="FF0000"/>
                </a:solidFill>
              </a:rPr>
              <a:t>Tetrapodes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(quatro membros locomotores)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Invasão do ambiente terrestre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Glândulas de veneno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Metamorfose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 descr="http://globomidia.com.br/sites/globomidia.com.br/files/sapo-cururu-f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2680"/>
            <a:ext cx="3368848" cy="2526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reviews.123rf.com/images/isselee/isselee1111/isselee111100129/11187766-Fire-salamander-Salamandra-salamandra-in-front-of-white-background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48880"/>
            <a:ext cx="2918598" cy="237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1.staticflickr.com/5/4066/4389229059_a536f8ac82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68" y="4509120"/>
            <a:ext cx="3008808" cy="2256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6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742" y="476672"/>
            <a:ext cx="5544616" cy="6645246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Répteis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Integrantes</a:t>
            </a:r>
            <a:r>
              <a:rPr lang="pt-BR" dirty="0" smtClean="0"/>
              <a:t>: lagartos, cobras, tartarugas, crocodilos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Características gerais: 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>
                <a:solidFill>
                  <a:srgbClr val="FF0000"/>
                </a:solidFill>
              </a:rPr>
              <a:t>Ovo amniótico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Escamas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Pulmões bem desenvolvidos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0" name="Picture 2" descr="http://neilhardwick.zenfolio.com/img/s/v-3/p790787825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8866"/>
            <a:ext cx="2520280" cy="168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jasonsteelwildlifephotography.yolasite.com/resources/SmoothSnake10c_JasonSteel_9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47" y="212753"/>
            <a:ext cx="3203848" cy="2141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repteis.mundoentrepatas.com/imagenes/tartarugas-terrestres.jpg?phpMyAdmin=PfqG0iessiXP%2C5Zcan9pxZp0n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69" y="2996952"/>
            <a:ext cx="2592288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achetudoeregiao.com.br/animais/gerais.gif/crocodilo%20_do_nil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13" y="4473116"/>
            <a:ext cx="2650040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310</Words>
  <Application>Microsoft Office PowerPoint</Application>
  <PresentationFormat>Apresentação na tela (4:3)</PresentationFormat>
  <Paragraphs>119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Zoologia</vt:lpstr>
      <vt:lpstr>Apresentação do PowerPoint</vt:lpstr>
      <vt:lpstr>Chordata</vt:lpstr>
      <vt:lpstr>Apresentação do PowerPoint</vt:lpstr>
      <vt:lpstr>Chordata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Diversidade Biológica (8)</dc:title>
  <dc:creator>Pedro</dc:creator>
  <cp:lastModifiedBy>Pedro</cp:lastModifiedBy>
  <cp:revision>53</cp:revision>
  <dcterms:created xsi:type="dcterms:W3CDTF">2015-09-15T18:40:42Z</dcterms:created>
  <dcterms:modified xsi:type="dcterms:W3CDTF">2016-11-11T13:30:05Z</dcterms:modified>
</cp:coreProperties>
</file>